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7" r:id="rId19"/>
    <p:sldId id="272" r:id="rId20"/>
    <p:sldId id="273" r:id="rId21"/>
    <p:sldId id="278" r:id="rId22"/>
    <p:sldId id="276" r:id="rId23"/>
    <p:sldId id="275" r:id="rId24"/>
    <p:sldId id="279" r:id="rId25"/>
    <p:sldId id="274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2C6DC85-AB78-474D-A6A6-8D328351E13E}">
          <p14:sldIdLst>
            <p14:sldId id="256"/>
            <p14:sldId id="257"/>
            <p14:sldId id="280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7"/>
            <p14:sldId id="272"/>
            <p14:sldId id="273"/>
            <p14:sldId id="278"/>
            <p14:sldId id="276"/>
            <p14:sldId id="275"/>
            <p14:sldId id="279"/>
            <p14:sldId id="27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6" y="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2E2F-3642-4F99-8AEC-E3F7DCF3AF6A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A5F7B-6101-4BE6-A000-94D3A8678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11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A5F7B-6101-4BE6-A000-94D3A86783F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58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A5F7B-6101-4BE6-A000-94D3A86783F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54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A5F7B-6101-4BE6-A000-94D3A86783F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75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CF588254-EBAE-4E8B-A58B-D051E988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77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37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07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574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417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27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09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95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72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7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555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C33B48B-DAEA-4B71-AEC2-0C9A6191FD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87CD-2A8E-4DE0-A84E-A88CB108CEA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3D155-644A-42EF-8189-F0E2232ACB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38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548680"/>
            <a:ext cx="8136904" cy="2099568"/>
          </a:xfrm>
        </p:spPr>
        <p:txBody>
          <a:bodyPr>
            <a:noAutofit/>
          </a:bodyPr>
          <a:lstStyle/>
          <a:p>
            <a:pPr algn="l"/>
            <a:r>
              <a:rPr lang="ru-RU" sz="4000" b="1" dirty="0">
                <a:solidFill>
                  <a:schemeClr val="bg2"/>
                </a:solidFill>
              </a:rPr>
              <a:t>Разработка агента в </a:t>
            </a:r>
            <a:r>
              <a:rPr lang="en-US" sz="4000" b="1" dirty="0">
                <a:solidFill>
                  <a:schemeClr val="bg2"/>
                </a:solidFill>
              </a:rPr>
              <a:t>OpenAI Gym</a:t>
            </a:r>
            <a:r>
              <a:rPr lang="ru-RU" sz="4000" b="1" dirty="0">
                <a:solidFill>
                  <a:schemeClr val="bg2"/>
                </a:solidFill>
              </a:rPr>
              <a:t> с использованием </a:t>
            </a:r>
            <a:r>
              <a:rPr lang="ru-RU" sz="4000" b="1" dirty="0" smtClean="0">
                <a:solidFill>
                  <a:schemeClr val="bg2"/>
                </a:solidFill>
              </a:rPr>
              <a:t>методик </a:t>
            </a:r>
            <a:br>
              <a:rPr lang="ru-RU" sz="4000" b="1" dirty="0" smtClean="0">
                <a:solidFill>
                  <a:schemeClr val="bg2"/>
                </a:solidFill>
              </a:rPr>
            </a:br>
            <a:r>
              <a:rPr lang="ru-RU" sz="4000" b="1" dirty="0" smtClean="0">
                <a:solidFill>
                  <a:schemeClr val="bg2"/>
                </a:solidFill>
              </a:rPr>
              <a:t>обучения </a:t>
            </a:r>
            <a:r>
              <a:rPr lang="ru-RU" sz="4000" b="1" dirty="0">
                <a:solidFill>
                  <a:schemeClr val="bg2"/>
                </a:solidFill>
              </a:rPr>
              <a:t>с подкреплением</a:t>
            </a:r>
            <a:endParaRPr lang="ru-RU" sz="4000" dirty="0">
              <a:solidFill>
                <a:schemeClr val="bg2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3727" y="5373216"/>
            <a:ext cx="6671159" cy="1499958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ru-RU" dirty="0" smtClean="0"/>
              <a:t>Подготовили магистранты группы 382007М:</a:t>
            </a:r>
          </a:p>
          <a:p>
            <a:pPr algn="r"/>
            <a:r>
              <a:rPr lang="ru-RU" dirty="0" smtClean="0"/>
              <a:t>Буянов Артём Дмитриевич</a:t>
            </a:r>
          </a:p>
          <a:p>
            <a:pPr algn="r"/>
            <a:r>
              <a:rPr lang="ru-RU" dirty="0" smtClean="0"/>
              <a:t>Ерофеев Александр Сергеевич</a:t>
            </a:r>
          </a:p>
          <a:p>
            <a:pPr algn="r"/>
            <a:r>
              <a:rPr lang="ru-RU" dirty="0" smtClean="0"/>
              <a:t>Ковтун Павел </a:t>
            </a:r>
            <a:r>
              <a:rPr lang="ru-RU" dirty="0" smtClean="0"/>
              <a:t>Петрович</a:t>
            </a:r>
            <a:endParaRPr lang="en-US" dirty="0" smtClean="0"/>
          </a:p>
          <a:p>
            <a:pPr algn="r"/>
            <a:r>
              <a:rPr lang="ru-RU" dirty="0" smtClean="0"/>
              <a:t>Заказчик: Попов Денис Валерьевич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845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564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Процесс обучения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1026" name="Picture 2" descr="K:\Видео записи\Обучение собственное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3" y="1653951"/>
            <a:ext cx="6070873" cy="341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3371" y="116633"/>
            <a:ext cx="7886700" cy="1152128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График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ru-RU" dirty="0" smtClean="0">
                <a:solidFill>
                  <a:schemeClr val="bg2"/>
                </a:solidFill>
              </a:rPr>
              <a:t>обучения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1026" name="Picture 2" descr="K:\Моя папка\I КУРС Магистра\Информационные технологи в ОПР. Спецсеминар\Проект\Data\Graphics\OwnModel 1300 e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8" y="1267518"/>
            <a:ext cx="8833381" cy="441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3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65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Q-Learning </a:t>
            </a:r>
            <a:r>
              <a:rPr lang="ru-RU" dirty="0" smtClean="0">
                <a:solidFill>
                  <a:schemeClr val="bg2"/>
                </a:solidFill>
              </a:rPr>
              <a:t>модель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340768"/>
            <a:ext cx="7886700" cy="44041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solidFill>
                  <a:schemeClr val="bg2"/>
                </a:solidFill>
              </a:rPr>
              <a:t>На основе получаемого от среды вознаграждения и функцию расчёта полезности Q формируется таблица, из которой по текущему состоянию модуля можно выбрать наиболее выгодное действие с точки зрения функции полезности. По мере обучения добавляются новые состояния и корректируются значения в таблице, что впоследствии дает возможность уже не случайно выбирать стратегию поведения, а учитывать опыт предыдущего взаимодействия модуля со средой.</a:t>
            </a:r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755576" y="4437112"/>
            <a:ext cx="5073650" cy="1377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17" y="3706404"/>
            <a:ext cx="61341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Алгоритм </a:t>
            </a:r>
            <a:r>
              <a:rPr lang="en-US" dirty="0" smtClean="0">
                <a:solidFill>
                  <a:schemeClr val="bg2"/>
                </a:solidFill>
              </a:rPr>
              <a:t>Q-Learning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/>
                </a:solidFill>
              </a:rPr>
              <a:t>Инициализация значений в таблице.</a:t>
            </a:r>
          </a:p>
          <a:p>
            <a:r>
              <a:rPr lang="ru-RU" dirty="0" smtClean="0">
                <a:solidFill>
                  <a:schemeClr val="bg2"/>
                </a:solidFill>
              </a:rPr>
              <a:t>Наблюдение, получение нового состояния и награды.</a:t>
            </a:r>
          </a:p>
          <a:p>
            <a:r>
              <a:rPr lang="ru-RU" dirty="0" smtClean="0">
                <a:solidFill>
                  <a:schemeClr val="bg2"/>
                </a:solidFill>
              </a:rPr>
              <a:t>Обновление значений таблицы по формуле пересчета функции полезности.</a:t>
            </a:r>
          </a:p>
          <a:p>
            <a:r>
              <a:rPr lang="ru-RU" dirty="0" smtClean="0">
                <a:solidFill>
                  <a:schemeClr val="bg2"/>
                </a:solidFill>
              </a:rPr>
              <a:t>Выбор действия.</a:t>
            </a:r>
          </a:p>
          <a:p>
            <a:r>
              <a:rPr lang="ru-RU" dirty="0" smtClean="0">
                <a:solidFill>
                  <a:schemeClr val="bg2"/>
                </a:solidFill>
              </a:rPr>
              <a:t>Переход на наблюдение.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6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60649"/>
            <a:ext cx="7886700" cy="1152128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Процесс обучения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2050" name="Picture 2" descr="K:\Видео записи\Обучение Q-Lear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6039466" cy="33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9" y="188640"/>
            <a:ext cx="7886700" cy="97564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График обучения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2050" name="Picture 2" descr="K:\Моя папка\I КУРС Магистра\Информационные технологи в ОПР. Спецсеминар\Проект\Data\Graphics\QLearningModel 1300 e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59983"/>
            <a:ext cx="892899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7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564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Нейросетевая модель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412776"/>
            <a:ext cx="7543750" cy="4608513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dirty="0">
                <a:solidFill>
                  <a:schemeClr val="bg2"/>
                </a:solidFill>
              </a:rPr>
              <a:t>Данная модель обучения состоит из двух подсетей: «Актера» и «Критика». Модель «Актер» выполняет задачу изучения того, какие действия следует совершить в конкретном наблюдаемом состоянии окружающей среды. В рамках среды </a:t>
            </a:r>
            <a:r>
              <a:rPr lang="en-US" dirty="0" err="1">
                <a:solidFill>
                  <a:schemeClr val="bg2"/>
                </a:solidFill>
              </a:rPr>
              <a:t>LunarLander</a:t>
            </a:r>
            <a:r>
              <a:rPr lang="ru-RU" dirty="0">
                <a:solidFill>
                  <a:schemeClr val="bg2"/>
                </a:solidFill>
              </a:rPr>
              <a:t>-</a:t>
            </a:r>
            <a:r>
              <a:rPr lang="en-US" dirty="0">
                <a:solidFill>
                  <a:schemeClr val="bg2"/>
                </a:solidFill>
              </a:rPr>
              <a:t>v</a:t>
            </a:r>
            <a:r>
              <a:rPr lang="ru-RU" dirty="0">
                <a:solidFill>
                  <a:schemeClr val="bg2"/>
                </a:solidFill>
              </a:rPr>
              <a:t>2 «Актеру» поступает на вход 8 значений (состояние среды), а выход выдаёт вектор из 4 значений (вероятности выбора каждого действия). После завершения этих действий и получения очков награды, качество решений «Актера» оцениваются «Критиком». Таким образом, данные подсети дополняют друг друга, основываясь на вердиктах.</a:t>
            </a:r>
          </a:p>
        </p:txBody>
      </p:sp>
    </p:spTree>
    <p:extLst>
      <p:ext uri="{BB962C8B-B14F-4D97-AF65-F5344CB8AC3E}">
        <p14:creationId xmlns:p14="http://schemas.microsoft.com/office/powerpoint/2010/main" val="13046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886700" cy="1119658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Схема модели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8" y="2313438"/>
            <a:ext cx="3614256" cy="239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9594" y="3151471"/>
            <a:ext cx="1008112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Актёр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627785" y="3151472"/>
            <a:ext cx="1008112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Критик</a:t>
            </a:r>
          </a:p>
        </p:txBody>
      </p:sp>
      <p:cxnSp>
        <p:nvCxnSpPr>
          <p:cNvPr id="9" name="Соединительная линия уступом 8"/>
          <p:cNvCxnSpPr>
            <a:stCxn id="5" idx="2"/>
            <a:endCxn id="7" idx="2"/>
          </p:cNvCxnSpPr>
          <p:nvPr/>
        </p:nvCxnSpPr>
        <p:spPr>
          <a:xfrm rot="5400000" flipH="1">
            <a:off x="4408477" y="2594917"/>
            <a:ext cx="838034" cy="3391305"/>
          </a:xfrm>
          <a:prstGeom prst="bentConnector3">
            <a:avLst>
              <a:gd name="adj1" fmla="val -27278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2"/>
          <p:cNvCxnSpPr>
            <a:stCxn id="5" idx="2"/>
            <a:endCxn id="6" idx="2"/>
          </p:cNvCxnSpPr>
          <p:nvPr/>
        </p:nvCxnSpPr>
        <p:spPr>
          <a:xfrm rot="5400000" flipH="1">
            <a:off x="3544380" y="1730821"/>
            <a:ext cx="838035" cy="5119496"/>
          </a:xfrm>
          <a:prstGeom prst="bentConnector3">
            <a:avLst>
              <a:gd name="adj1" fmla="val -27278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Соединительная линия уступом 16"/>
          <p:cNvCxnSpPr>
            <a:stCxn id="6" idx="0"/>
            <a:endCxn id="5" idx="0"/>
          </p:cNvCxnSpPr>
          <p:nvPr/>
        </p:nvCxnSpPr>
        <p:spPr>
          <a:xfrm rot="5400000" flipH="1" flipV="1">
            <a:off x="3544382" y="172707"/>
            <a:ext cx="838033" cy="5119496"/>
          </a:xfrm>
          <a:prstGeom prst="bentConnector3">
            <a:avLst>
              <a:gd name="adj1" fmla="val 127278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7" idx="1"/>
            <a:endCxn id="6" idx="3"/>
          </p:cNvCxnSpPr>
          <p:nvPr/>
        </p:nvCxnSpPr>
        <p:spPr>
          <a:xfrm flipH="1" flipV="1">
            <a:off x="1907706" y="3511511"/>
            <a:ext cx="720079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stCxn id="5" idx="1"/>
            <a:endCxn id="7" idx="3"/>
          </p:cNvCxnSpPr>
          <p:nvPr/>
        </p:nvCxnSpPr>
        <p:spPr>
          <a:xfrm flipH="1">
            <a:off x="3635897" y="3511512"/>
            <a:ext cx="108012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520074" y="1737374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/>
                </a:solidFill>
              </a:rPr>
              <a:t>Действие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58316" y="317295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2"/>
                </a:solidFill>
              </a:rPr>
              <a:t>Награда</a:t>
            </a:r>
            <a:endParaRPr lang="ru-RU" sz="1600" dirty="0">
              <a:solidFill>
                <a:schemeClr val="bg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97964" y="3207346"/>
            <a:ext cx="739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2"/>
                </a:solidFill>
              </a:rPr>
              <a:t>Потери</a:t>
            </a:r>
            <a:endParaRPr lang="ru-RU" sz="1400" dirty="0">
              <a:solidFill>
                <a:schemeClr val="bg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470765" y="4896434"/>
            <a:ext cx="120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/>
                </a:solidFill>
              </a:rPr>
              <a:t>Состояние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755575" y="2683418"/>
            <a:ext cx="3002739" cy="166340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1790274" y="2350048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R</a:t>
            </a:r>
            <a:r>
              <a:rPr lang="en-US" dirty="0">
                <a:solidFill>
                  <a:schemeClr val="bg2"/>
                </a:solidFill>
              </a:rPr>
              <a:t>L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ru-RU" dirty="0" smtClean="0">
                <a:solidFill>
                  <a:schemeClr val="bg2"/>
                </a:solidFill>
              </a:rPr>
              <a:t>Агент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2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76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Функция потерь </a:t>
            </a:r>
            <a:r>
              <a:rPr lang="en-US" dirty="0" smtClean="0">
                <a:solidFill>
                  <a:schemeClr val="bg2"/>
                </a:solidFill>
              </a:rPr>
              <a:t>PPO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484784"/>
            <a:ext cx="7615758" cy="460851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bg2"/>
                </a:solidFill>
              </a:rPr>
              <a:t>Текущие вероятности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ru-RU" dirty="0" smtClean="0">
                <a:solidFill>
                  <a:schemeClr val="bg2"/>
                </a:solidFill>
              </a:rPr>
              <a:t>и </a:t>
            </a:r>
            <a:r>
              <a:rPr lang="ru-RU" dirty="0">
                <a:solidFill>
                  <a:schemeClr val="bg2"/>
                </a:solidFill>
              </a:rPr>
              <a:t>старые </a:t>
            </a:r>
            <a:r>
              <a:rPr lang="ru-RU" dirty="0" smtClean="0">
                <a:solidFill>
                  <a:schemeClr val="bg2"/>
                </a:solidFill>
              </a:rPr>
              <a:t>вероятности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ru-RU" dirty="0" smtClean="0">
                <a:solidFill>
                  <a:schemeClr val="bg2"/>
                </a:solidFill>
              </a:rPr>
              <a:t>действий </a:t>
            </a:r>
            <a:r>
              <a:rPr lang="ru-RU" dirty="0">
                <a:solidFill>
                  <a:schemeClr val="bg2"/>
                </a:solidFill>
              </a:rPr>
              <a:t>указывают на </a:t>
            </a:r>
            <a:r>
              <a:rPr lang="ru-RU" dirty="0" smtClean="0">
                <a:solidFill>
                  <a:schemeClr val="bg2"/>
                </a:solidFill>
              </a:rPr>
              <a:t>политику принятия решений, </a:t>
            </a:r>
            <a:r>
              <a:rPr lang="ru-RU" dirty="0">
                <a:solidFill>
                  <a:schemeClr val="bg2"/>
                </a:solidFill>
              </a:rPr>
              <a:t>которая </a:t>
            </a:r>
            <a:r>
              <a:rPr lang="ru-RU" dirty="0" smtClean="0">
                <a:solidFill>
                  <a:schemeClr val="bg2"/>
                </a:solidFill>
              </a:rPr>
              <a:t>определяется </a:t>
            </a:r>
            <a:r>
              <a:rPr lang="ru-RU" dirty="0">
                <a:solidFill>
                  <a:schemeClr val="bg2"/>
                </a:solidFill>
              </a:rPr>
              <a:t>моделью нейронной сети </a:t>
            </a:r>
            <a:r>
              <a:rPr lang="ru-RU" dirty="0" smtClean="0">
                <a:solidFill>
                  <a:schemeClr val="bg2"/>
                </a:solidFill>
              </a:rPr>
              <a:t>«</a:t>
            </a:r>
            <a:r>
              <a:rPr lang="ru-RU" dirty="0">
                <a:solidFill>
                  <a:schemeClr val="bg2"/>
                </a:solidFill>
              </a:rPr>
              <a:t>А</a:t>
            </a:r>
            <a:r>
              <a:rPr lang="ru-RU" dirty="0" smtClean="0">
                <a:solidFill>
                  <a:schemeClr val="bg2"/>
                </a:solidFill>
              </a:rPr>
              <a:t>ктёр». </a:t>
            </a:r>
            <a:r>
              <a:rPr lang="ru-RU" dirty="0">
                <a:solidFill>
                  <a:schemeClr val="bg2"/>
                </a:solidFill>
              </a:rPr>
              <a:t>Обучая эту модель, мы хотим улучшить эти вероятности, чтобы со временем она давала нам все более и более совершенные действия. </a:t>
            </a:r>
            <a:endParaRPr lang="ru-RU" dirty="0" smtClean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ru-RU" dirty="0" smtClean="0">
                <a:solidFill>
                  <a:schemeClr val="bg2"/>
                </a:solidFill>
              </a:rPr>
              <a:t>Основная проблема подходов </a:t>
            </a:r>
            <a:r>
              <a:rPr lang="ru-RU" dirty="0">
                <a:solidFill>
                  <a:schemeClr val="bg2"/>
                </a:solidFill>
              </a:rPr>
              <a:t>к обучению с подкреплением заключается в том, что, как только наша модель принимает плохую политику, она </a:t>
            </a:r>
            <a:r>
              <a:rPr lang="ru-RU" dirty="0" smtClean="0">
                <a:solidFill>
                  <a:schemeClr val="bg2"/>
                </a:solidFill>
              </a:rPr>
              <a:t>начинает принимать </a:t>
            </a:r>
            <a:r>
              <a:rPr lang="ru-RU" dirty="0">
                <a:solidFill>
                  <a:schemeClr val="bg2"/>
                </a:solidFill>
              </a:rPr>
              <a:t>только плохие действия в игре</a:t>
            </a:r>
            <a:r>
              <a:rPr lang="ru-RU" dirty="0" smtClean="0">
                <a:solidFill>
                  <a:schemeClr val="bg2"/>
                </a:solidFill>
              </a:rPr>
              <a:t>, которые в дальнейшем не удастся исправить в лучшую сторону. </a:t>
            </a:r>
          </a:p>
          <a:p>
            <a:pPr marL="0" indent="0" algn="just">
              <a:buNone/>
            </a:pPr>
            <a:r>
              <a:rPr lang="ru-RU" dirty="0" smtClean="0">
                <a:solidFill>
                  <a:schemeClr val="bg2"/>
                </a:solidFill>
              </a:rPr>
              <a:t>PPO </a:t>
            </a:r>
            <a:r>
              <a:rPr lang="ru-RU" dirty="0">
                <a:solidFill>
                  <a:schemeClr val="bg2"/>
                </a:solidFill>
              </a:rPr>
              <a:t>пытается решить эту проблему, делая лишь небольшие обновления модели на этапе обновления, тем самым стабилизируя процесс обучения. </a:t>
            </a:r>
          </a:p>
        </p:txBody>
      </p:sp>
    </p:spTree>
    <p:extLst>
      <p:ext uri="{BB962C8B-B14F-4D97-AF65-F5344CB8AC3E}">
        <p14:creationId xmlns:p14="http://schemas.microsoft.com/office/powerpoint/2010/main" val="18438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7649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Процесс обучения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1028" name="Picture 4" descr="K:\Видео записи\Обучение нейронки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601666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Reinforcement Learning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08104" y="2493846"/>
            <a:ext cx="2520280" cy="1872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Среда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59632" y="2492896"/>
            <a:ext cx="2664296" cy="18731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Агент</a:t>
            </a:r>
            <a:endParaRPr lang="ru-RU" sz="3200" dirty="0"/>
          </a:p>
        </p:txBody>
      </p:sp>
      <p:cxnSp>
        <p:nvCxnSpPr>
          <p:cNvPr id="7" name="Соединительная линия уступом 6"/>
          <p:cNvCxnSpPr>
            <a:stCxn id="4" idx="1"/>
            <a:endCxn id="5" idx="3"/>
          </p:cNvCxnSpPr>
          <p:nvPr/>
        </p:nvCxnSpPr>
        <p:spPr>
          <a:xfrm rot="10800000">
            <a:off x="3923928" y="3429476"/>
            <a:ext cx="1584176" cy="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5" idx="2"/>
            <a:endCxn id="4" idx="2"/>
          </p:cNvCxnSpPr>
          <p:nvPr/>
        </p:nvCxnSpPr>
        <p:spPr>
          <a:xfrm rot="16200000" flipH="1">
            <a:off x="4680012" y="2277821"/>
            <a:ext cx="1" cy="4176464"/>
          </a:xfrm>
          <a:prstGeom prst="bentConnector3">
            <a:avLst>
              <a:gd name="adj1" fmla="val 22860100000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86677" y="2967809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/>
                </a:solidFill>
              </a:rPr>
              <a:t>Награда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74947" y="4596918"/>
            <a:ext cx="1410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/>
                </a:solidFill>
              </a:rPr>
              <a:t>Действия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64287" y="166084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/>
                </a:solidFill>
              </a:rPr>
              <a:t>Сенсоры</a:t>
            </a:r>
            <a:endParaRPr lang="ru-RU" dirty="0">
              <a:solidFill>
                <a:schemeClr val="bg2"/>
              </a:solidFill>
            </a:endParaRPr>
          </a:p>
        </p:txBody>
      </p:sp>
      <p:cxnSp>
        <p:nvCxnSpPr>
          <p:cNvPr id="34" name="Прямая со стрелкой 33"/>
          <p:cNvCxnSpPr>
            <a:stCxn id="30" idx="2"/>
            <a:endCxn id="4" idx="0"/>
          </p:cNvCxnSpPr>
          <p:nvPr/>
        </p:nvCxnSpPr>
        <p:spPr>
          <a:xfrm flipH="1">
            <a:off x="6768244" y="2030181"/>
            <a:ext cx="917180" cy="4636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02338" y="4873917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/>
                </a:solidFill>
              </a:rPr>
              <a:t>Сенсоры</a:t>
            </a:r>
            <a:endParaRPr lang="ru-RU" dirty="0">
              <a:solidFill>
                <a:schemeClr val="bg2"/>
              </a:solidFill>
            </a:endParaRPr>
          </a:p>
        </p:txBody>
      </p:sp>
      <p:cxnSp>
        <p:nvCxnSpPr>
          <p:cNvPr id="38" name="Прямая со стрелкой 37"/>
          <p:cNvCxnSpPr>
            <a:stCxn id="36" idx="0"/>
            <a:endCxn id="4" idx="2"/>
          </p:cNvCxnSpPr>
          <p:nvPr/>
        </p:nvCxnSpPr>
        <p:spPr>
          <a:xfrm flipH="1" flipV="1">
            <a:off x="6768244" y="4366054"/>
            <a:ext cx="855231" cy="5078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Соединительная линия уступом 8"/>
          <p:cNvCxnSpPr>
            <a:stCxn id="4" idx="0"/>
            <a:endCxn id="5" idx="0"/>
          </p:cNvCxnSpPr>
          <p:nvPr/>
        </p:nvCxnSpPr>
        <p:spPr>
          <a:xfrm rot="16200000" flipV="1">
            <a:off x="4679537" y="405139"/>
            <a:ext cx="950" cy="4176464"/>
          </a:xfrm>
          <a:prstGeom prst="bentConnector3">
            <a:avLst>
              <a:gd name="adj1" fmla="val 24163158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4" idx="1"/>
          </p:cNvCxnSpPr>
          <p:nvPr/>
        </p:nvCxnSpPr>
        <p:spPr>
          <a:xfrm flipV="1">
            <a:off x="5138603" y="3429950"/>
            <a:ext cx="369501" cy="2870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12766" y="364502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/>
                </a:solidFill>
              </a:rPr>
              <a:t>Сенсоры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41733" y="1800348"/>
            <a:ext cx="1548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/>
                </a:solidFill>
              </a:rPr>
              <a:t>Состояние</a:t>
            </a:r>
            <a:endParaRPr lang="ru-RU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886700" cy="903634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График обучения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3074" name="Picture 2" descr="K:\Моя папка\I КУРС Магистра\Информационные технологи в ОПР. Спецсеминар\Проект\Data\Graphics\NetModel 1300 ep cutt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8" y="1700808"/>
            <a:ext cx="888784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4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76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Запуск обученной модели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3074" name="Picture 2" descr="K:\Видео записи\Обученная модель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1"/>
            <a:ext cx="6984776" cy="392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3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8867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Гистограмма запусков обучившегося агента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098" name="Picture 2" descr="K:\Моя папка\I КУРС Магистра\Информационные технологи в ОПР. Спецсеминар\Проект\Data\Graphics\Scatter Chart 100 e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" y="1772816"/>
            <a:ext cx="9073008" cy="412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0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886700" cy="10476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Выводы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196752"/>
            <a:ext cx="7776864" cy="4968552"/>
          </a:xfrm>
        </p:spPr>
        <p:txBody>
          <a:bodyPr>
            <a:normAutofit fontScale="85000" lnSpcReduction="20000"/>
          </a:bodyPr>
          <a:lstStyle/>
          <a:p>
            <a:pPr marL="0" lvl="0" indent="0" algn="just">
              <a:buNone/>
            </a:pP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Собственные модели </a:t>
            </a:r>
            <a:r>
              <a:rPr lang="ru-RU" dirty="0">
                <a:solidFill>
                  <a:schemeClr val="bg2"/>
                </a:solidFill>
              </a:rPr>
              <a:t>обучения оказались недостаточно эффективны по ряду признаков: по памяти в работе </a:t>
            </a:r>
            <a:r>
              <a:rPr lang="en-US" dirty="0">
                <a:solidFill>
                  <a:schemeClr val="bg2"/>
                </a:solidFill>
              </a:rPr>
              <a:t>RDF</a:t>
            </a:r>
            <a:r>
              <a:rPr lang="ru-RU" dirty="0">
                <a:solidFill>
                  <a:schemeClr val="bg2"/>
                </a:solidFill>
              </a:rPr>
              <a:t>, по времени поиска по таблице, а также по невозможности эффективной оценки действий такими методами</a:t>
            </a:r>
            <a:r>
              <a:rPr lang="ru-RU" dirty="0" smtClean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Learning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модель </a:t>
            </a:r>
            <a:r>
              <a:rPr lang="ru-RU" dirty="0">
                <a:solidFill>
                  <a:schemeClr val="bg2"/>
                </a:solidFill>
              </a:rPr>
              <a:t>обучения оказалась также малоэффективной. По поведению агента и результатам обучения можно сделать вывод, что он обучается, но средний показатель награды в процессе обучения не </a:t>
            </a:r>
            <a:r>
              <a:rPr lang="ru-RU" dirty="0" smtClean="0">
                <a:solidFill>
                  <a:schemeClr val="bg2"/>
                </a:solidFill>
              </a:rPr>
              <a:t>возрастает. </a:t>
            </a:r>
            <a:r>
              <a:rPr lang="ru-RU" dirty="0">
                <a:solidFill>
                  <a:schemeClr val="bg2"/>
                </a:solidFill>
              </a:rPr>
              <a:t>Скорее всего, это связано с тем, что классический </a:t>
            </a:r>
            <a:r>
              <a:rPr lang="en-US" dirty="0">
                <a:solidFill>
                  <a:schemeClr val="bg2"/>
                </a:solidFill>
              </a:rPr>
              <a:t>Q</a:t>
            </a:r>
            <a:r>
              <a:rPr lang="ru-RU" dirty="0">
                <a:solidFill>
                  <a:schemeClr val="bg2"/>
                </a:solidFill>
              </a:rPr>
              <a:t>-</a:t>
            </a:r>
            <a:r>
              <a:rPr lang="en-US" dirty="0">
                <a:solidFill>
                  <a:schemeClr val="bg2"/>
                </a:solidFill>
              </a:rPr>
              <a:t>Learning </a:t>
            </a:r>
            <a:r>
              <a:rPr lang="ru-RU" dirty="0">
                <a:solidFill>
                  <a:schemeClr val="bg2"/>
                </a:solidFill>
              </a:rPr>
              <a:t>алгоритм не подходит для нашего агента, так как у него много параметров.</a:t>
            </a:r>
          </a:p>
          <a:p>
            <a:pPr marL="0" lvl="0" indent="0" algn="just">
              <a:buNone/>
            </a:pP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Нейросетевой подход </a:t>
            </a:r>
            <a:r>
              <a:rPr lang="ru-RU" dirty="0">
                <a:solidFill>
                  <a:schemeClr val="bg2"/>
                </a:solidFill>
              </a:rPr>
              <a:t>к обучению оказался эффективным, и в ходе обучения была заметна тенденция увеличения среднего значения </a:t>
            </a:r>
            <a:r>
              <a:rPr lang="ru-RU" dirty="0" smtClean="0">
                <a:solidFill>
                  <a:schemeClr val="bg2"/>
                </a:solidFill>
              </a:rPr>
              <a:t>награды. </a:t>
            </a:r>
            <a:r>
              <a:rPr lang="ru-RU" dirty="0">
                <a:solidFill>
                  <a:schemeClr val="bg2"/>
                </a:solidFill>
              </a:rPr>
              <a:t>И</a:t>
            </a:r>
            <a:r>
              <a:rPr lang="ru-RU" dirty="0" smtClean="0">
                <a:solidFill>
                  <a:schemeClr val="bg2"/>
                </a:solidFill>
              </a:rPr>
              <a:t>спользуется </a:t>
            </a:r>
            <a:r>
              <a:rPr lang="ru-RU" dirty="0">
                <a:solidFill>
                  <a:schemeClr val="bg2"/>
                </a:solidFill>
              </a:rPr>
              <a:t>эффективная функция потерь </a:t>
            </a:r>
            <a:r>
              <a:rPr lang="en-US" dirty="0">
                <a:solidFill>
                  <a:schemeClr val="bg2"/>
                </a:solidFill>
              </a:rPr>
              <a:t>PPO</a:t>
            </a:r>
            <a:r>
              <a:rPr lang="ru-RU" dirty="0">
                <a:solidFill>
                  <a:schemeClr val="bg2"/>
                </a:solidFill>
              </a:rPr>
              <a:t> и </a:t>
            </a:r>
            <a:r>
              <a:rPr lang="ru-RU" dirty="0" smtClean="0">
                <a:solidFill>
                  <a:schemeClr val="bg2"/>
                </a:solidFill>
              </a:rPr>
              <a:t>нейросетевой подход «Актёр-Критик».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6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76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Календарный план</a:t>
            </a:r>
            <a:endParaRPr lang="ru-RU" dirty="0">
              <a:solidFill>
                <a:schemeClr val="bg2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169246"/>
              </p:ext>
            </p:extLst>
          </p:nvPr>
        </p:nvGraphicFramePr>
        <p:xfrm>
          <a:off x="467544" y="1844824"/>
          <a:ext cx="4032448" cy="3314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300"/>
                <a:gridCol w="1759148"/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1 неделя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Составление ТЗ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Ознакомление с RL и OpenAI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 неделя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Выбор среды из OpenAI Gym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Установка </a:t>
                      </a:r>
                      <a:r>
                        <a:rPr lang="en-US" sz="1100" u="none" strike="noStrike">
                          <a:effectLst/>
                        </a:rPr>
                        <a:t>OpenAI Gym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Изучение кода среды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Ерофеев А.С.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 неделя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Описание задачи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Ковтун П.П.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Отчёт-аннотация по коду среды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Ковтун П.П.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Минимальный шаблон агента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Ерофеев А.С.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HLD </a:t>
                      </a:r>
                      <a:r>
                        <a:rPr lang="ru-RU" sz="1100" u="none" strike="noStrike">
                          <a:effectLst/>
                        </a:rPr>
                        <a:t>собственной модели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Ковтун П.П., 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 неделя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Реализация собственной модели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Конфигурация задачи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Ковтун П.П.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 неделя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Развитие собственной модели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Буянов А.Д., Ерофеев А.С.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Реализация метода </a:t>
                      </a:r>
                      <a:r>
                        <a:rPr lang="en-US" sz="1100" u="none" strike="noStrike">
                          <a:effectLst/>
                        </a:rPr>
                        <a:t>RDF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Буянов А.Д.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864487"/>
              </p:ext>
            </p:extLst>
          </p:nvPr>
        </p:nvGraphicFramePr>
        <p:xfrm>
          <a:off x="4788024" y="1844824"/>
          <a:ext cx="3971693" cy="3867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300"/>
                <a:gridCol w="1698393"/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6 неделя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Реализация </a:t>
                      </a:r>
                      <a:r>
                        <a:rPr lang="en-US" sz="1100" u="none" strike="noStrike">
                          <a:effectLst/>
                        </a:rPr>
                        <a:t>Q-Leaning </a:t>
                      </a:r>
                      <a:r>
                        <a:rPr lang="ru-RU" sz="1100" u="none" strike="noStrike">
                          <a:effectLst/>
                        </a:rPr>
                        <a:t>модели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Ерофеев А.С.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Развитие собственной модели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7 неделя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Развитие собственной модели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Реализация табличной схемы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8 неделя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Доработка собственной модели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Доработка </a:t>
                      </a:r>
                      <a:r>
                        <a:rPr lang="en-US" sz="1100" u="none" strike="noStrike">
                          <a:effectLst/>
                        </a:rPr>
                        <a:t>Q-Learning </a:t>
                      </a:r>
                      <a:r>
                        <a:rPr lang="ru-RU" sz="1100" u="none" strike="noStrike">
                          <a:effectLst/>
                        </a:rPr>
                        <a:t>модели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Ерофеев А.С.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Изучение нейросетевых подходов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9 неделя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Реализация нейросетевого подхода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Руководство программиста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Ковтун П.П.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 неделя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Сбор статистики/Обучение агентов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Ерофеев А.С., Ковтун П.П.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11 неделя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Реализация клиентского кода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Руководство пользователя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Ковтун П.П.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12 неделя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Составление методики испытаний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Ковтун П.П., Буянов А.Д.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Финальные испытания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Все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5200" y="6380642"/>
            <a:ext cx="3691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*Игорь Громов погиб на 3 неделе </a:t>
            </a:r>
            <a:r>
              <a:rPr lang="ru-RU" sz="2400" dirty="0" smtClean="0">
                <a:solidFill>
                  <a:schemeClr val="bg1"/>
                </a:solidFill>
              </a:rPr>
              <a:t>†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s1.slide-share.ru/s_slide/134a861151f9148afbee2f0128112191/7ad9416a-6bf2-4b3f-962c-cbc3fc3a1f28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7" y="1125742"/>
            <a:ext cx="3528392" cy="4032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568" y="2176926"/>
            <a:ext cx="351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chemeClr val="bg2"/>
                </a:solidFill>
              </a:rPr>
              <a:t>Спасибо</a:t>
            </a:r>
          </a:p>
          <a:p>
            <a:pPr algn="ctr"/>
            <a:r>
              <a:rPr lang="ru-RU" sz="4800" dirty="0" smtClean="0">
                <a:solidFill>
                  <a:schemeClr val="bg2"/>
                </a:solidFill>
              </a:rPr>
              <a:t>за внимание</a:t>
            </a:r>
            <a:endParaRPr lang="ru-RU" sz="4800" dirty="0">
              <a:solidFill>
                <a:schemeClr val="bg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07" y="1628800"/>
            <a:ext cx="3528392" cy="40324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82" y="2132856"/>
            <a:ext cx="352839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886700" cy="86409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Математическая модель задачи</a:t>
            </a:r>
            <a:endParaRPr lang="ru-RU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52736"/>
                <a:ext cx="8496944" cy="55446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Марковской цепью </a:t>
                </a:r>
                <a:r>
                  <a:rPr lang="ru-RU" sz="2000" dirty="0" smtClean="0">
                    <a:solidFill>
                      <a:schemeClr val="bg2"/>
                    </a:solidFill>
                  </a:rPr>
                  <a:t>называется </a:t>
                </a:r>
                <a:r>
                  <a:rPr lang="ru-RU" sz="2000" dirty="0">
                    <a:solidFill>
                      <a:schemeClr val="bg2"/>
                    </a:solidFill>
                  </a:rPr>
                  <a:t>пара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𝑆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𝑃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bg2"/>
                    </a:solidFill>
                  </a:rPr>
                  <a:t>, </a:t>
                </a:r>
                <a:r>
                  <a:rPr lang="ru-RU" sz="2000" dirty="0">
                    <a:solidFill>
                      <a:schemeClr val="bg2"/>
                    </a:solidFill>
                  </a:rPr>
                  <a:t>где: </a:t>
                </a:r>
                <a:endParaRPr lang="ru-RU" sz="2000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bg2"/>
                    </a:solidFill>
                  </a:rPr>
                  <a:t>•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 — </a:t>
                </a:r>
                <a:r>
                  <a:rPr lang="ru-RU" sz="2000" dirty="0">
                    <a:solidFill>
                      <a:schemeClr val="bg2"/>
                    </a:solidFill>
                  </a:rPr>
                  <a:t>множество состояний. </a:t>
                </a:r>
                <a:endParaRPr lang="ru-RU" sz="2000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bg2"/>
                    </a:solidFill>
                  </a:rPr>
                  <a:t>•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 — </a:t>
                </a:r>
                <a:r>
                  <a:rPr lang="ru-RU" sz="2000" dirty="0">
                    <a:solidFill>
                      <a:schemeClr val="bg2"/>
                    </a:solidFill>
                  </a:rPr>
                  <a:t>вероятности переходов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ctrlPr>
                          <a:rPr lang="ru-RU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000" i="1" dirty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b="0" i="1" dirty="0" smtClean="0">
                                    <a:solidFill>
                                      <a:schemeClr val="bg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2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2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2000" i="1" dirty="0">
                                    <a:solidFill>
                                      <a:schemeClr val="bg2"/>
                                    </a:solidFill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ru-RU" sz="2000" b="0" i="1" dirty="0" smtClean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 dirty="0" err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 ∈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0, 1, . . . 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b="0" i="1" dirty="0" smtClean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 dirty="0" err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b="0" i="1" dirty="0" smtClean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 dirty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∈ </m:t>
                        </m:r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𝑆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ru-RU" sz="2000" dirty="0" smtClean="0"/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Средой</a:t>
                </a:r>
                <a:r>
                  <a:rPr lang="ru-RU" sz="2000" dirty="0">
                    <a:solidFill>
                      <a:schemeClr val="bg2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2"/>
                    </a:solidFill>
                  </a:rPr>
                  <a:t>называется </a:t>
                </a:r>
                <a:r>
                  <a:rPr lang="ru-RU" sz="2000" dirty="0">
                    <a:solidFill>
                      <a:schemeClr val="bg2"/>
                    </a:solidFill>
                  </a:rPr>
                  <a:t>тройка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𝑆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𝐴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𝑃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bg2"/>
                    </a:solidFill>
                  </a:rPr>
                  <a:t>, </a:t>
                </a:r>
                <a:r>
                  <a:rPr lang="ru-RU" sz="2000" dirty="0">
                    <a:solidFill>
                      <a:schemeClr val="bg2"/>
                    </a:solidFill>
                  </a:rPr>
                  <a:t>где: </a:t>
                </a:r>
                <a:endParaRPr lang="ru-RU" sz="2000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bg2"/>
                    </a:solidFill>
                  </a:rPr>
                  <a:t>•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 — </a:t>
                </a:r>
                <a:r>
                  <a:rPr lang="ru-RU" sz="2000" dirty="0">
                    <a:solidFill>
                      <a:schemeClr val="bg2"/>
                    </a:solidFill>
                  </a:rPr>
                  <a:t>пространство состояний </a:t>
                </a:r>
                <a:r>
                  <a:rPr lang="en-US" sz="2000" dirty="0" smtClean="0">
                    <a:solidFill>
                      <a:schemeClr val="bg2"/>
                    </a:solidFill>
                  </a:rPr>
                  <a:t>, </a:t>
                </a:r>
                <a:r>
                  <a:rPr lang="ru-RU" sz="2000" dirty="0">
                    <a:solidFill>
                      <a:schemeClr val="bg2"/>
                    </a:solidFill>
                  </a:rPr>
                  <a:t>некоторое множество. </a:t>
                </a:r>
                <a:endParaRPr lang="ru-RU" sz="2000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bg2"/>
                    </a:solidFill>
                  </a:rPr>
                  <a:t>•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 — </a:t>
                </a:r>
                <a:r>
                  <a:rPr lang="ru-RU" sz="2000" dirty="0">
                    <a:solidFill>
                      <a:schemeClr val="bg2"/>
                    </a:solidFill>
                  </a:rPr>
                  <a:t>пространство действий </a:t>
                </a:r>
                <a:r>
                  <a:rPr lang="en-US" sz="2000" dirty="0" smtClean="0">
                    <a:solidFill>
                      <a:schemeClr val="bg2"/>
                    </a:solidFill>
                  </a:rPr>
                  <a:t>, </a:t>
                </a:r>
                <a:r>
                  <a:rPr lang="ru-RU" sz="2000" dirty="0">
                    <a:solidFill>
                      <a:schemeClr val="bg2"/>
                    </a:solidFill>
                  </a:rPr>
                  <a:t>некоторое множество. </a:t>
                </a:r>
                <a:endParaRPr lang="ru-RU" sz="2000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bg2"/>
                    </a:solidFill>
                  </a:rPr>
                  <a:t>•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 — </a:t>
                </a:r>
                <a:r>
                  <a:rPr lang="ru-RU" sz="2000" dirty="0">
                    <a:solidFill>
                      <a:schemeClr val="bg2"/>
                    </a:solidFill>
                  </a:rPr>
                  <a:t>функция </a:t>
                </a:r>
                <a:r>
                  <a:rPr lang="ru-RU" sz="2000" dirty="0" smtClean="0">
                    <a:solidFill>
                      <a:schemeClr val="bg2"/>
                    </a:solidFill>
                  </a:rPr>
                  <a:t>переходов</a:t>
                </a:r>
                <a:r>
                  <a:rPr lang="en-US" sz="2000" dirty="0" smtClean="0">
                    <a:solidFill>
                      <a:schemeClr val="bg2"/>
                    </a:solidFill>
                  </a:rPr>
                  <a:t> </a:t>
                </a:r>
                <a:r>
                  <a:rPr lang="ru-RU" sz="2000" dirty="0">
                    <a:solidFill>
                      <a:schemeClr val="bg2"/>
                    </a:solidFill>
                  </a:rPr>
                  <a:t>или динамика </a:t>
                </a:r>
                <a:r>
                  <a:rPr lang="ru-RU" sz="2000" dirty="0" smtClean="0">
                    <a:solidFill>
                      <a:schemeClr val="bg2"/>
                    </a:solidFill>
                  </a:rPr>
                  <a:t>среды</a:t>
                </a:r>
                <a:r>
                  <a:rPr lang="en-US" sz="2000" dirty="0" smtClean="0">
                    <a:solidFill>
                      <a:schemeClr val="bg2"/>
                    </a:solidFill>
                  </a:rPr>
                  <a:t>: </a:t>
                </a:r>
                <a:r>
                  <a:rPr lang="ru-RU" sz="2000" dirty="0">
                    <a:solidFill>
                      <a:schemeClr val="bg2"/>
                    </a:solidFill>
                  </a:rPr>
                  <a:t>вероятности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|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𝑎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.</a:t>
                </a:r>
                <a:endParaRPr lang="en-US" sz="2000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Марковский процесс </a:t>
                </a:r>
                <a:r>
                  <a:rPr lang="ru-RU" sz="2000" dirty="0" smtClean="0">
                    <a:solidFill>
                      <a:schemeClr val="bg2"/>
                    </a:solidFill>
                  </a:rPr>
                  <a:t>принятия решений </a:t>
                </a:r>
                <a:r>
                  <a:rPr lang="en-US" sz="2000" dirty="0" smtClean="0">
                    <a:solidFill>
                      <a:schemeClr val="bg2"/>
                    </a:solidFill>
                  </a:rPr>
                  <a:t>— </a:t>
                </a:r>
                <a:r>
                  <a:rPr lang="ru-RU" sz="2000" dirty="0">
                    <a:solidFill>
                      <a:schemeClr val="bg2"/>
                    </a:solidFill>
                  </a:rPr>
                  <a:t>это четвёрка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𝑆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𝐴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𝑃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𝑟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bg2"/>
                    </a:solidFill>
                  </a:rPr>
                  <a:t>, </a:t>
                </a:r>
                <a:r>
                  <a:rPr lang="ru-RU" sz="2000" dirty="0">
                    <a:solidFill>
                      <a:schemeClr val="bg2"/>
                    </a:solidFill>
                  </a:rPr>
                  <a:t>где: </a:t>
                </a:r>
                <a:endParaRPr lang="en-US" sz="2000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bg2"/>
                    </a:solidFill>
                  </a:rPr>
                  <a:t>•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𝑆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𝐴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𝑃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— </a:t>
                </a:r>
                <a:r>
                  <a:rPr lang="ru-RU" sz="2000" dirty="0">
                    <a:solidFill>
                      <a:schemeClr val="bg2"/>
                    </a:solidFill>
                  </a:rPr>
                  <a:t>среда. </a:t>
                </a:r>
                <a:endParaRPr lang="en-US" sz="2000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bg2"/>
                    </a:solidFill>
                  </a:rPr>
                  <a:t>•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𝑟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 : 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𝑆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 × 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𝐴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 → 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𝑅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— </a:t>
                </a:r>
                <a:r>
                  <a:rPr lang="ru-RU" sz="2000" dirty="0">
                    <a:solidFill>
                      <a:schemeClr val="bg2"/>
                    </a:solidFill>
                  </a:rPr>
                  <a:t>функция </a:t>
                </a:r>
                <a:r>
                  <a:rPr lang="ru-RU" sz="2000" dirty="0" smtClean="0">
                    <a:solidFill>
                      <a:schemeClr val="bg2"/>
                    </a:solidFill>
                  </a:rPr>
                  <a:t>награды</a:t>
                </a:r>
                <a:r>
                  <a:rPr lang="en-US" sz="2000" dirty="0" smtClean="0">
                    <a:solidFill>
                      <a:schemeClr val="bg2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Траектория</a:t>
                </a:r>
                <a:r>
                  <a:rPr lang="ru-RU" sz="2000" dirty="0" smtClean="0">
                    <a:solidFill>
                      <a:schemeClr val="bg2"/>
                    </a:solidFill>
                  </a:rPr>
                  <a:t> – это набор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2000" b="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ru-RU" sz="2000" b="0" i="1" dirty="0" smtClean="0">
                        <a:solidFill>
                          <a:schemeClr val="bg2"/>
                        </a:solidFill>
                        <a:latin typeface="Cambria Math"/>
                      </a:rPr>
                      <m:t>…</m:t>
                    </m:r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).</m:t>
                    </m:r>
                  </m:oMath>
                </a14:m>
                <a:endParaRPr lang="ru-RU" sz="2000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Критерий</a:t>
                </a:r>
                <a:r>
                  <a:rPr lang="ru-RU" sz="2000" dirty="0" smtClean="0">
                    <a:solidFill>
                      <a:schemeClr val="bg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2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 smtClean="0">
                            <a:solidFill>
                              <a:schemeClr val="bg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sz="2000" i="1" dirty="0">
                            <a:solidFill>
                              <a:schemeClr val="bg2"/>
                            </a:solidFill>
                            <a:latin typeface="Cambria Math"/>
                          </a:rPr>
                          <m:t>≥0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2000" i="1" dirty="0">
                        <a:solidFill>
                          <a:schemeClr val="bg2"/>
                        </a:solidFill>
                        <a:latin typeface="Cambria Math"/>
                      </a:rPr>
                      <m:t>→</m:t>
                    </m:r>
                    <m:r>
                      <m:rPr>
                        <m:sty m:val="p"/>
                      </m:rPr>
                      <a:rPr lang="en-US" sz="2000" i="1" dirty="0" smtClean="0">
                        <a:solidFill>
                          <a:schemeClr val="bg2"/>
                        </a:solidFill>
                        <a:latin typeface="Cambria Math"/>
                      </a:rPr>
                      <m:t>max</m:t>
                    </m:r>
                  </m:oMath>
                </a14:m>
                <a:endParaRPr lang="ru-RU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52736"/>
                <a:ext cx="8496944" cy="5544616"/>
              </a:xfrm>
              <a:blipFill rotWithShape="1">
                <a:blip r:embed="rId2"/>
                <a:stretch>
                  <a:fillRect l="-717" t="-11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1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6242"/>
            <a:ext cx="78867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Среда </a:t>
            </a:r>
            <a:r>
              <a:rPr lang="en-US" dirty="0" smtClean="0">
                <a:solidFill>
                  <a:schemeClr val="bg2"/>
                </a:solidFill>
              </a:rPr>
              <a:t>LunarLander-v2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04866"/>
            <a:ext cx="3614256" cy="239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83849"/>
            <a:ext cx="7048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Соединительная линия уступом 4"/>
          <p:cNvCxnSpPr>
            <a:stCxn id="1026" idx="0"/>
            <a:endCxn id="1027" idx="0"/>
          </p:cNvCxnSpPr>
          <p:nvPr/>
        </p:nvCxnSpPr>
        <p:spPr>
          <a:xfrm rot="16200000" flipH="1" flipV="1">
            <a:off x="3376081" y="296825"/>
            <a:ext cx="878983" cy="4695063"/>
          </a:xfrm>
          <a:prstGeom prst="bentConnector3">
            <a:avLst>
              <a:gd name="adj1" fmla="val -26007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Соединительная линия уступом 6"/>
          <p:cNvCxnSpPr>
            <a:stCxn id="1026" idx="1"/>
            <a:endCxn id="1027" idx="3"/>
          </p:cNvCxnSpPr>
          <p:nvPr/>
        </p:nvCxnSpPr>
        <p:spPr>
          <a:xfrm rot="10800000">
            <a:off x="1820466" y="3402938"/>
            <a:ext cx="2535510" cy="3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2"/>
          <p:cNvCxnSpPr>
            <a:stCxn id="1027" idx="2"/>
            <a:endCxn id="1026" idx="2"/>
          </p:cNvCxnSpPr>
          <p:nvPr/>
        </p:nvCxnSpPr>
        <p:spPr>
          <a:xfrm rot="16200000" flipH="1">
            <a:off x="3376077" y="1813987"/>
            <a:ext cx="878990" cy="4695063"/>
          </a:xfrm>
          <a:prstGeom prst="bentConnector3">
            <a:avLst>
              <a:gd name="adj1" fmla="val 126007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10757" y="1556792"/>
            <a:ext cx="1548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/>
                </a:solidFill>
              </a:rPr>
              <a:t>Состояние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58882" y="2941275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/>
                </a:solidFill>
              </a:rPr>
              <a:t>Награда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75966" y="4797152"/>
            <a:ext cx="1418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/>
                </a:solidFill>
              </a:rPr>
              <a:t>Действие</a:t>
            </a:r>
            <a:endParaRPr lang="ru-RU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10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Описание среды</a:t>
            </a:r>
            <a:br>
              <a:rPr lang="ru-RU" dirty="0" smtClean="0">
                <a:solidFill>
                  <a:schemeClr val="bg2"/>
                </a:solidFill>
              </a:rPr>
            </a:br>
            <a:r>
              <a:rPr lang="ru-RU" dirty="0">
                <a:solidFill>
                  <a:schemeClr val="bg2"/>
                </a:solidFill>
              </a:rPr>
              <a:t>Параметры </a:t>
            </a:r>
            <a:r>
              <a:rPr lang="ru-RU" dirty="0" smtClean="0">
                <a:solidFill>
                  <a:schemeClr val="bg2"/>
                </a:solidFill>
              </a:rPr>
              <a:t>состояния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548163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bg2"/>
                </a:solidFill>
              </a:rPr>
              <a:t>Координата </a:t>
            </a:r>
            <a:r>
              <a:rPr lang="en-US" dirty="0" smtClean="0">
                <a:solidFill>
                  <a:schemeClr val="bg2"/>
                </a:solidFill>
              </a:rPr>
              <a:t>X</a:t>
            </a:r>
            <a:r>
              <a:rPr lang="ru-RU" dirty="0" smtClean="0">
                <a:solidFill>
                  <a:schemeClr val="bg2"/>
                </a:solidFill>
              </a:rPr>
              <a:t> модуля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Координата </a:t>
            </a:r>
            <a:r>
              <a:rPr lang="en-US" dirty="0" smtClean="0">
                <a:solidFill>
                  <a:schemeClr val="bg2"/>
                </a:solidFill>
              </a:rPr>
              <a:t>Y</a:t>
            </a:r>
            <a:r>
              <a:rPr lang="ru-RU" dirty="0" smtClean="0">
                <a:solidFill>
                  <a:schemeClr val="bg2"/>
                </a:solidFill>
              </a:rPr>
              <a:t> модуля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Скорость по </a:t>
            </a:r>
            <a:r>
              <a:rPr lang="en-US" dirty="0" smtClean="0">
                <a:solidFill>
                  <a:schemeClr val="bg2"/>
                </a:solidFill>
              </a:rPr>
              <a:t>X</a:t>
            </a:r>
            <a:r>
              <a:rPr lang="ru-RU" dirty="0" smtClean="0">
                <a:solidFill>
                  <a:schemeClr val="bg2"/>
                </a:solidFill>
              </a:rPr>
              <a:t> модуля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Скорость по </a:t>
            </a:r>
            <a:r>
              <a:rPr lang="en-US" dirty="0" smtClean="0">
                <a:solidFill>
                  <a:schemeClr val="bg2"/>
                </a:solidFill>
              </a:rPr>
              <a:t>Y</a:t>
            </a:r>
            <a:r>
              <a:rPr lang="ru-RU" dirty="0" smtClean="0">
                <a:solidFill>
                  <a:schemeClr val="bg2"/>
                </a:solidFill>
              </a:rPr>
              <a:t> модуля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Угол наклона  модуля</a:t>
            </a:r>
          </a:p>
          <a:p>
            <a:r>
              <a:rPr lang="ru-RU" dirty="0" smtClean="0">
                <a:solidFill>
                  <a:schemeClr val="bg2"/>
                </a:solidFill>
              </a:rPr>
              <a:t>Угловая скорость вращения модуля</a:t>
            </a:r>
          </a:p>
          <a:p>
            <a:r>
              <a:rPr lang="ru-RU" dirty="0">
                <a:solidFill>
                  <a:schemeClr val="bg2"/>
                </a:solidFill>
              </a:rPr>
              <a:t>С</a:t>
            </a:r>
            <a:r>
              <a:rPr lang="ru-RU" dirty="0" smtClean="0">
                <a:solidFill>
                  <a:schemeClr val="bg2"/>
                </a:solidFill>
              </a:rPr>
              <a:t>остояние </a:t>
            </a:r>
            <a:r>
              <a:rPr lang="ru-RU" dirty="0">
                <a:solidFill>
                  <a:schemeClr val="bg2"/>
                </a:solidFill>
              </a:rPr>
              <a:t>соприкосновения с поверхностью 1-ой </a:t>
            </a:r>
            <a:r>
              <a:rPr lang="ru-RU" dirty="0" smtClean="0">
                <a:solidFill>
                  <a:schemeClr val="bg2"/>
                </a:solidFill>
              </a:rPr>
              <a:t>лапки</a:t>
            </a:r>
          </a:p>
          <a:p>
            <a:r>
              <a:rPr lang="ru-RU" dirty="0">
                <a:solidFill>
                  <a:schemeClr val="bg2"/>
                </a:solidFill>
              </a:rPr>
              <a:t>С</a:t>
            </a:r>
            <a:r>
              <a:rPr lang="ru-RU" dirty="0" smtClean="0">
                <a:solidFill>
                  <a:schemeClr val="bg2"/>
                </a:solidFill>
              </a:rPr>
              <a:t>остояние </a:t>
            </a:r>
            <a:r>
              <a:rPr lang="ru-RU" dirty="0">
                <a:solidFill>
                  <a:schemeClr val="bg2"/>
                </a:solidFill>
              </a:rPr>
              <a:t>соприкосновения с поверхностью </a:t>
            </a:r>
            <a:r>
              <a:rPr lang="ru-RU" dirty="0" smtClean="0">
                <a:solidFill>
                  <a:schemeClr val="bg2"/>
                </a:solidFill>
              </a:rPr>
              <a:t>2-ой </a:t>
            </a:r>
            <a:r>
              <a:rPr lang="ru-RU" dirty="0">
                <a:solidFill>
                  <a:schemeClr val="bg2"/>
                </a:solidFill>
              </a:rPr>
              <a:t>лапки</a:t>
            </a:r>
          </a:p>
        </p:txBody>
      </p:sp>
    </p:spTree>
    <p:extLst>
      <p:ext uri="{BB962C8B-B14F-4D97-AF65-F5344CB8AC3E}">
        <p14:creationId xmlns:p14="http://schemas.microsoft.com/office/powerpoint/2010/main" val="375216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91027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Описание </a:t>
            </a:r>
            <a:r>
              <a:rPr lang="ru-RU" dirty="0" smtClean="0">
                <a:solidFill>
                  <a:schemeClr val="bg2"/>
                </a:solidFill>
              </a:rPr>
              <a:t>среды</a:t>
            </a:r>
            <a:br>
              <a:rPr lang="ru-RU" dirty="0" smtClean="0">
                <a:solidFill>
                  <a:schemeClr val="bg2"/>
                </a:solidFill>
              </a:rPr>
            </a:br>
            <a:r>
              <a:rPr lang="ru-RU" dirty="0" smtClean="0">
                <a:solidFill>
                  <a:schemeClr val="bg2"/>
                </a:solidFill>
              </a:rPr>
              <a:t>Пространство возможных действия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chemeClr val="bg2"/>
                </a:solidFill>
              </a:rPr>
              <a:t>0 </a:t>
            </a:r>
            <a:r>
              <a:rPr lang="en-US" dirty="0">
                <a:solidFill>
                  <a:schemeClr val="bg2"/>
                </a:solidFill>
              </a:rPr>
              <a:t>– </a:t>
            </a:r>
            <a:r>
              <a:rPr lang="ru-RU" dirty="0" smtClean="0">
                <a:solidFill>
                  <a:schemeClr val="bg2"/>
                </a:solidFill>
              </a:rPr>
              <a:t>двигатели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ru-RU" dirty="0" smtClean="0">
                <a:solidFill>
                  <a:schemeClr val="bg2"/>
                </a:solidFill>
              </a:rPr>
              <a:t>неактивны</a:t>
            </a:r>
          </a:p>
          <a:p>
            <a:pPr marL="0" lvl="0" indent="0">
              <a:buNone/>
            </a:pPr>
            <a:endParaRPr lang="ru-RU" dirty="0">
              <a:solidFill>
                <a:schemeClr val="bg2"/>
              </a:solidFill>
            </a:endParaRPr>
          </a:p>
          <a:p>
            <a:pPr lvl="0"/>
            <a:r>
              <a:rPr lang="en-US" dirty="0" smtClean="0">
                <a:solidFill>
                  <a:schemeClr val="bg2"/>
                </a:solidFill>
              </a:rPr>
              <a:t>1 </a:t>
            </a:r>
            <a:r>
              <a:rPr lang="en-US" dirty="0">
                <a:solidFill>
                  <a:schemeClr val="bg2"/>
                </a:solidFill>
              </a:rPr>
              <a:t>– </a:t>
            </a:r>
            <a:r>
              <a:rPr lang="ru-RU" dirty="0">
                <a:solidFill>
                  <a:schemeClr val="bg2"/>
                </a:solidFill>
              </a:rPr>
              <a:t>правый двигатель </a:t>
            </a:r>
            <a:r>
              <a:rPr lang="ru-RU" dirty="0" smtClean="0">
                <a:solidFill>
                  <a:schemeClr val="bg2"/>
                </a:solidFill>
              </a:rPr>
              <a:t>активен</a:t>
            </a:r>
          </a:p>
          <a:p>
            <a:pPr marL="0" lvl="0" indent="0">
              <a:buNone/>
            </a:pPr>
            <a:endParaRPr lang="ru-RU" dirty="0">
              <a:solidFill>
                <a:schemeClr val="bg2"/>
              </a:solidFill>
            </a:endParaRPr>
          </a:p>
          <a:p>
            <a:pPr lvl="0"/>
            <a:r>
              <a:rPr lang="en-US" dirty="0" smtClean="0">
                <a:solidFill>
                  <a:schemeClr val="bg2"/>
                </a:solidFill>
              </a:rPr>
              <a:t>2</a:t>
            </a:r>
            <a:r>
              <a:rPr lang="ru-RU" dirty="0" smtClean="0">
                <a:solidFill>
                  <a:schemeClr val="bg2"/>
                </a:solidFill>
              </a:rPr>
              <a:t> </a:t>
            </a:r>
            <a:r>
              <a:rPr lang="ru-RU" dirty="0">
                <a:solidFill>
                  <a:schemeClr val="bg2"/>
                </a:solidFill>
              </a:rPr>
              <a:t>– основной двигатель </a:t>
            </a:r>
            <a:r>
              <a:rPr lang="ru-RU" dirty="0" smtClean="0">
                <a:solidFill>
                  <a:schemeClr val="bg2"/>
                </a:solidFill>
              </a:rPr>
              <a:t>активен</a:t>
            </a:r>
          </a:p>
          <a:p>
            <a:pPr marL="0" lvl="0" indent="0">
              <a:buNone/>
            </a:pPr>
            <a:endParaRPr lang="ru-RU" dirty="0">
              <a:solidFill>
                <a:schemeClr val="bg2"/>
              </a:solidFill>
            </a:endParaRPr>
          </a:p>
          <a:p>
            <a:pPr lvl="0"/>
            <a:r>
              <a:rPr lang="ru-RU" dirty="0" smtClean="0">
                <a:solidFill>
                  <a:schemeClr val="bg2"/>
                </a:solidFill>
              </a:rPr>
              <a:t>3 </a:t>
            </a:r>
            <a:r>
              <a:rPr lang="ru-RU" dirty="0">
                <a:solidFill>
                  <a:schemeClr val="bg2"/>
                </a:solidFill>
              </a:rPr>
              <a:t>– левый двигатель </a:t>
            </a:r>
            <a:r>
              <a:rPr lang="ru-RU" dirty="0" smtClean="0">
                <a:solidFill>
                  <a:schemeClr val="bg2"/>
                </a:solidFill>
              </a:rPr>
              <a:t>активен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2050" name="Picture 2" descr="https://sun9-45.userapi.com/impg/mulccOz3zATIU2IiR58ocKaK48oJyoC6sliWLg/CYmWJjbodq8.jpg?size=195x261&amp;quality=96&amp;sign=473a50ecce67bf545065f366d6db00c3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01008"/>
            <a:ext cx="996590" cy="133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un9-68.userapi.com/impg/IJqIyBf8TCb4maHQ9fBMIczwbIj_i9P_f_W9ng/l-Gp3206n48.jpg?size=176x257&amp;quality=96&amp;sign=04f536ef424b66ba4ba5eda58a95b5dc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12776"/>
            <a:ext cx="913486" cy="133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un9-34.userapi.com/impg/5BJrJJ-FkaRnRlD2Y44GC7QaFPZT5xdZ1VXFCg/WU_zdQU9y2o.jpg?size=173x272&amp;quality=96&amp;sign=ed3c229c55a97a37dbdfbf7e5403a741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12" y="2348880"/>
            <a:ext cx="864096" cy="135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un9-3.userapi.com/impg/Rp4emtO9uRNTGry3TEkeWi88MQEul_xHI6jVSQ/oqdXoMmkz9g.jpg?size=169x269&amp;quality=96&amp;sign=0bc730569dc9fe0bf8cd4e39f6882a1e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437112"/>
            <a:ext cx="853530" cy="135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Предложенные модели обучения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9592" y="2492896"/>
            <a:ext cx="7615758" cy="3684066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2"/>
                </a:solidFill>
              </a:rPr>
              <a:t>Собственная модель</a:t>
            </a:r>
          </a:p>
          <a:p>
            <a:r>
              <a:rPr lang="en-US" sz="3600" dirty="0" smtClean="0">
                <a:solidFill>
                  <a:schemeClr val="bg2"/>
                </a:solidFill>
              </a:rPr>
              <a:t>Q-Learning </a:t>
            </a:r>
            <a:r>
              <a:rPr lang="ru-RU" sz="3600" dirty="0" smtClean="0">
                <a:solidFill>
                  <a:schemeClr val="bg2"/>
                </a:solidFill>
              </a:rPr>
              <a:t>модель</a:t>
            </a:r>
          </a:p>
          <a:p>
            <a:r>
              <a:rPr lang="ru-RU" sz="3600" dirty="0" smtClean="0">
                <a:solidFill>
                  <a:schemeClr val="bg2"/>
                </a:solidFill>
              </a:rPr>
              <a:t>Нейросетевая модель</a:t>
            </a:r>
            <a:endParaRPr lang="ru-RU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0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657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2"/>
                </a:solidFill>
              </a:rPr>
              <a:t>Собственная модель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556793"/>
            <a:ext cx="7886700" cy="338437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dirty="0">
                <a:solidFill>
                  <a:schemeClr val="bg2"/>
                </a:solidFill>
              </a:rPr>
              <a:t>В качестве самобытных подходов к обучению были рассмотрены табличная модель и модель, основанная на </a:t>
            </a:r>
            <a:r>
              <a:rPr lang="en-US" dirty="0">
                <a:solidFill>
                  <a:schemeClr val="bg2"/>
                </a:solidFill>
              </a:rPr>
              <a:t>RDF </a:t>
            </a:r>
            <a:r>
              <a:rPr lang="ru-RU" dirty="0">
                <a:solidFill>
                  <a:schemeClr val="bg2"/>
                </a:solidFill>
              </a:rPr>
              <a:t>(</a:t>
            </a:r>
            <a:r>
              <a:rPr lang="en-US" dirty="0">
                <a:solidFill>
                  <a:schemeClr val="bg2"/>
                </a:solidFill>
              </a:rPr>
              <a:t>Random Decision Forest</a:t>
            </a:r>
            <a:r>
              <a:rPr lang="ru-RU" dirty="0">
                <a:solidFill>
                  <a:schemeClr val="bg2"/>
                </a:solidFill>
              </a:rPr>
              <a:t>).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dirty="0">
                <a:solidFill>
                  <a:schemeClr val="bg2"/>
                </a:solidFill>
              </a:rPr>
              <a:t>Табличная модель представляет собой модель обучения, основанную на полном переборе таблицы состояний приземляемого модуля, действий над ним и оценки его действий. Выбираются лучшие действия, в соответствие с наградой за траекторию, из строк таблицы на основании евклидового расстояния между состояниями</a:t>
            </a:r>
            <a:r>
              <a:rPr lang="ru-RU" dirty="0" smtClean="0">
                <a:solidFill>
                  <a:schemeClr val="bg2"/>
                </a:solidFill>
              </a:rPr>
              <a:t>.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022" y="4779568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>
                <a:solidFill>
                  <a:schemeClr val="bg2"/>
                </a:solidFill>
              </a:rPr>
              <a:t>Во второй модели схожая логика, только поиск действий происходит с помощью </a:t>
            </a:r>
            <a:r>
              <a:rPr lang="en-US" sz="2200" dirty="0">
                <a:solidFill>
                  <a:schemeClr val="bg2"/>
                </a:solidFill>
              </a:rPr>
              <a:t>RDF</a:t>
            </a:r>
            <a:r>
              <a:rPr lang="ru-RU" sz="2200" dirty="0">
                <a:solidFill>
                  <a:schemeClr val="bg2"/>
                </a:solidFill>
              </a:rPr>
              <a:t>, который построен на основе той же таблицы.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151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9166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HLD </a:t>
            </a:r>
            <a:r>
              <a:rPr lang="ru-RU" dirty="0" smtClean="0">
                <a:solidFill>
                  <a:schemeClr val="bg2"/>
                </a:solidFill>
              </a:rPr>
              <a:t>собственной модели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588224" y="2492896"/>
            <a:ext cx="1800200" cy="1152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Модуль</a:t>
            </a:r>
          </a:p>
          <a:p>
            <a:pPr algn="ctr"/>
            <a:r>
              <a:rPr lang="ru-RU" dirty="0" smtClean="0"/>
              <a:t>среды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995936" y="2492896"/>
            <a:ext cx="1800200" cy="1152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Модуль алгоритма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59632" y="2492896"/>
            <a:ext cx="1800200" cy="1152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Модуль управления</a:t>
            </a:r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467544" y="2780928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3059832" y="2780928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5796136" y="2795958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3059832" y="3356992"/>
            <a:ext cx="93610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467544" y="3356992"/>
            <a:ext cx="792088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5796136" y="338175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/>
          <p:cNvCxnSpPr>
            <a:stCxn id="8" idx="2"/>
            <a:endCxn id="5" idx="2"/>
          </p:cNvCxnSpPr>
          <p:nvPr/>
        </p:nvCxnSpPr>
        <p:spPr>
          <a:xfrm rot="16200000" flipH="1">
            <a:off x="4824028" y="980728"/>
            <a:ext cx="12700" cy="5328592"/>
          </a:xfrm>
          <a:prstGeom prst="bentConnector3">
            <a:avLst>
              <a:gd name="adj1" fmla="val 3485110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6985" y="241159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</a:t>
            </a:r>
            <a:r>
              <a:rPr lang="en-US" dirty="0" smtClean="0">
                <a:solidFill>
                  <a:schemeClr val="bg2"/>
                </a:solidFill>
              </a:rPr>
              <a:t>, R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0341" y="29876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u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90667" y="241159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74637" y="298766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u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68213" y="241159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</a:t>
            </a:r>
            <a:r>
              <a:rPr lang="en-US" dirty="0" smtClean="0">
                <a:solidFill>
                  <a:schemeClr val="bg2"/>
                </a:solidFill>
              </a:rPr>
              <a:t>, [u]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8541" y="3012418"/>
            <a:ext cx="82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[value]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75340" y="3717032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</a:t>
            </a:r>
            <a:r>
              <a:rPr lang="en-US" dirty="0" smtClean="0">
                <a:solidFill>
                  <a:schemeClr val="bg2"/>
                </a:solidFill>
              </a:rPr>
              <a:t>, R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4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base.com-921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powerpointbase.com-921</Template>
  <TotalTime>993</TotalTime>
  <Words>1099</Words>
  <Application>Microsoft Office PowerPoint</Application>
  <PresentationFormat>Экран (4:3)</PresentationFormat>
  <Paragraphs>176</Paragraphs>
  <Slides>25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powerpointbase.com-921</vt:lpstr>
      <vt:lpstr>Разработка агента в OpenAI Gym с использованием методик  обучения с подкреплением</vt:lpstr>
      <vt:lpstr>Reinforcement Learning</vt:lpstr>
      <vt:lpstr>Математическая модель задачи</vt:lpstr>
      <vt:lpstr>Среда LunarLander-v2</vt:lpstr>
      <vt:lpstr>Описание среды Параметры состояния</vt:lpstr>
      <vt:lpstr>Описание среды Пространство возможных действия</vt:lpstr>
      <vt:lpstr>Предложенные модели обучения</vt:lpstr>
      <vt:lpstr>Собственная модель</vt:lpstr>
      <vt:lpstr>HLD собственной модели</vt:lpstr>
      <vt:lpstr>Процесс обучения</vt:lpstr>
      <vt:lpstr>График обучения</vt:lpstr>
      <vt:lpstr>Q-Learning модель</vt:lpstr>
      <vt:lpstr>Алгоритм Q-Learning</vt:lpstr>
      <vt:lpstr>Процесс обучения</vt:lpstr>
      <vt:lpstr>График обучения</vt:lpstr>
      <vt:lpstr>Нейросетевая модель</vt:lpstr>
      <vt:lpstr>Схема модели</vt:lpstr>
      <vt:lpstr>Функция потерь PPO</vt:lpstr>
      <vt:lpstr>Процесс обучения</vt:lpstr>
      <vt:lpstr>График обучения</vt:lpstr>
      <vt:lpstr>Запуск обученной модели</vt:lpstr>
      <vt:lpstr>Гистограмма запусков обучившегося агента</vt:lpstr>
      <vt:lpstr>Выводы</vt:lpstr>
      <vt:lpstr>Календарный план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ar.buyanow@yandex.ru</dc:creator>
  <cp:lastModifiedBy>ar.buyanow@yandex.ru</cp:lastModifiedBy>
  <cp:revision>39</cp:revision>
  <dcterms:created xsi:type="dcterms:W3CDTF">2021-06-08T16:33:59Z</dcterms:created>
  <dcterms:modified xsi:type="dcterms:W3CDTF">2021-06-16T07:30:51Z</dcterms:modified>
</cp:coreProperties>
</file>